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8" r:id="rId3"/>
    <p:sldId id="257" r:id="rId4"/>
    <p:sldId id="258" r:id="rId5"/>
    <p:sldId id="260" r:id="rId6"/>
    <p:sldId id="263" r:id="rId7"/>
    <p:sldId id="300" r:id="rId8"/>
    <p:sldId id="271" r:id="rId9"/>
    <p:sldId id="273" r:id="rId10"/>
    <p:sldId id="274" r:id="rId11"/>
    <p:sldId id="275" r:id="rId12"/>
    <p:sldId id="296" r:id="rId13"/>
    <p:sldId id="265" r:id="rId14"/>
    <p:sldId id="269" r:id="rId15"/>
    <p:sldId id="272" r:id="rId16"/>
    <p:sldId id="267" r:id="rId17"/>
    <p:sldId id="277" r:id="rId18"/>
    <p:sldId id="278" r:id="rId19"/>
    <p:sldId id="279" r:id="rId20"/>
    <p:sldId id="282" r:id="rId21"/>
    <p:sldId id="276" r:id="rId22"/>
    <p:sldId id="284" r:id="rId23"/>
    <p:sldId id="286" r:id="rId24"/>
    <p:sldId id="287" r:id="rId25"/>
    <p:sldId id="288" r:id="rId26"/>
    <p:sldId id="289" r:id="rId27"/>
    <p:sldId id="290" r:id="rId28"/>
    <p:sldId id="292" r:id="rId29"/>
    <p:sldId id="295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dano" initials="G" lastIdx="1" clrIdx="0">
    <p:extLst>
      <p:ext uri="{19B8F6BF-5375-455C-9EA6-DF929625EA0E}">
        <p15:presenceInfo xmlns:p15="http://schemas.microsoft.com/office/powerpoint/2012/main" userId="Giord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597"/>
    <a:srgbClr val="022366"/>
    <a:srgbClr val="010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22" autoAdjust="0"/>
  </p:normalViewPr>
  <p:slideViewPr>
    <p:cSldViewPr>
      <p:cViewPr varScale="1">
        <p:scale>
          <a:sx n="84" d="100"/>
          <a:sy n="84" d="100"/>
        </p:scale>
        <p:origin x="1572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4671-AA52-4267-878D-4EE599BA5F94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E8DC5-1614-4907-B5F6-8597279FCC7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497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smarterwithgartner/6-steps-for-planning-a-cloud-strategy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36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1143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248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753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896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8855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98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0737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14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59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  <a:hlinkClick r:id="rId3"/>
              </a:rPr>
              <a:t>Cloud</a:t>
            </a:r>
            <a:r>
              <a:rPr lang="en-US" b="0" dirty="0">
                <a:effectLst/>
              </a:rPr>
              <a:t> computing initially emerged in the United States.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</a:rPr>
              <a:t>Since 2015, the U.S. has been the leader in cloud adoption and has set the pace for such adoption around the world.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</a:rPr>
              <a:t>By 2022, cloud adoption for all other countries will lag behind the U.S. by one to seven or more years.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ffectLst/>
              </a:rPr>
              <a:t>Also in 2022 in the U.S., 14% of total IT spending will be on cloud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0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535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921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67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678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77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E8DC5-1614-4907-B5F6-8597279FCC7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53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BAC5-BCD8-46F9-9455-E6B7B704D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0F439-F1C6-4B95-BEBF-A4CD1DBC1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BC05D-F522-4C0F-984B-29144D7A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8D03C-FEE7-4378-A6F3-662AD5EC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6B0CC-EE16-4522-B73C-3C6AE7C3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27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B489-12E7-4290-B872-84B5EF71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455E4-C083-4A16-880B-5FEA772B7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4BACF-6768-4B6B-8DBF-19DBE1E5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10C62-B972-4D8E-AD35-C4B664DF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5AFE-A777-4469-998B-A5D3DF18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43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2B9FF-F1D8-4980-9629-B079509F0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7FE8B-5516-484D-A6EB-E9DDB11AA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16E91-2E54-4B4E-AE34-0FEEE260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3B99-E368-4CCE-ADC6-342DC4D0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DB74C-D69C-4880-958F-ADA2E01C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51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21F3-19E7-4EAA-BC4E-67C0F539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11C6F-3972-42EF-958A-5C1CC4E54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DE866-01C1-44CE-B662-3E37A7E5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E2741-A524-41A0-884A-F3BA6B01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D0551-E7CC-4C65-88A8-E447E2B1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81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7AA4-6AE2-48F2-83A0-995AE1E9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98777-B559-42CE-AB07-D8EA6DEDA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7A09F-C908-4F99-AFBD-11F6DF8F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81D8C-61D4-428B-B975-984359B9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7A908-C39B-4F58-A3AC-2C1A67EB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658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C043-C879-419C-8686-6D2DD699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01744-5876-492F-9D66-345E1AA18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A7E0F-2E63-45E0-9B58-51A5F5C31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879A2-8779-4F02-8BBA-70652D8B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1E1B1-A1E1-4828-92CB-177C0EB0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5F3FD-B14B-4D7C-BA44-ABBB7239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24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17DD-9CF8-4912-AA55-244F8406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7F47D-A5AC-446E-8F34-A0CB6834F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01077-5614-4731-AD59-AC6895601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878B6-0F95-478F-B55D-E37847766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109B06-FC34-4F56-A2B4-3FAF2942B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2A98D-A652-4D7F-BAF6-621A89B6D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A196B-6CDD-4582-AE80-87C6ED91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4B794-71D0-4288-A54A-0DD3D158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97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698B-F72A-42D6-9C4A-096F20B7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7DB62-9E34-4AD5-8046-D27BE375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34BB0-4F59-4E5C-B615-EC79C5A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D7C3B-F992-4DF2-A993-569B21E0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43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7F030-46E2-476C-A294-9669181B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4B965-C353-492A-877B-2B8F8351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9A2DF-8AC8-4B5B-835D-875F214F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13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B5B3-5A8F-46FC-A136-C14E91EB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8E521-B022-450F-8AD6-16DD52918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E7C7D-1F3D-4B7D-8368-446A0E57E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5AA8E-B118-4801-8C57-4A1B3E6B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CA442-1E14-4332-8C25-31C4EB19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E4898-089D-4DF0-9338-41374090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DD3C-4FE1-4D9C-BBE5-778DB84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DE05F-86C9-45C5-8397-C1BA347B6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B9F1C-0291-4D4B-99BC-778EE1A0D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11F3-C4A3-44D9-9746-34C4CFBA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362BB-7AE8-40AE-A18A-27AAC4B2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849FD-6034-48F2-B75C-D0571A65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78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A9EF3-8626-4BC7-8863-D3684C83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0D1BC-298D-4624-8EF8-0C0276D7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959AD-22C9-4AA8-9F00-5607B7E9A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1102-2106-400A-9F7B-ADEB14D6B67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6A02A-E43C-46F7-BEB6-734FCD9F9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09AEC-621C-412A-84CE-1296B4E2B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EF644-B777-4C6E-97C1-BC94AAD4B3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83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.stackoverflow.com/survey/201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ghts.stackoverflow.com/survey/201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ridge, building&#10;&#10;Description automatically generated">
            <a:extLst>
              <a:ext uri="{FF2B5EF4-FFF2-40B4-BE49-F238E27FC236}">
                <a16:creationId xmlns:a16="http://schemas.microsoft.com/office/drawing/2014/main" id="{CD0CF1D0-A1DF-48B9-AAD9-AF5359F471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4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0B6F19-49C8-4369-83DF-C61E900CC869}"/>
              </a:ext>
            </a:extLst>
          </p:cNvPr>
          <p:cNvSpPr/>
          <p:nvPr/>
        </p:nvSpPr>
        <p:spPr>
          <a:xfrm>
            <a:off x="-710" y="3111962"/>
            <a:ext cx="12192000" cy="182903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AF9E8-1074-4BDE-97DC-F9918400A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0" y="3183962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CA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Tendências</a:t>
            </a:r>
            <a:r>
              <a:rPr lang="en-CA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do Mercado de </a:t>
            </a:r>
            <a:r>
              <a:rPr lang="en-CA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Desenvolvimento</a:t>
            </a:r>
            <a:r>
              <a:rPr lang="en-CA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 Software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5B1745D-6746-457A-8FC0-2BA233891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45" y="322436"/>
            <a:ext cx="27808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5C29D-40E7-427A-8822-6E5E04E65A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285" y="2574000"/>
            <a:ext cx="7705537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D9CBD-3FBF-41D6-87E1-A13517578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66" y="4941000"/>
            <a:ext cx="5083347" cy="709688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extLst>
              <a:ext uri="{FF2B5EF4-FFF2-40B4-BE49-F238E27FC236}">
                <a16:creationId xmlns:a16="http://schemas.microsoft.com/office/drawing/2014/main" id="{3747938D-40AD-4DFD-9EC6-2943E8DB1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0" y="1731578"/>
            <a:ext cx="3096000" cy="30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2C84F3-9D67-452A-A8FE-7B27726A391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00" y="816772"/>
            <a:ext cx="3124286" cy="16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E71D9-C804-4F81-8170-8053ABA49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89" y="1055419"/>
            <a:ext cx="8004600" cy="2443162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F97EA92-EFBB-4104-9970-2237254CB4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2" y="1216283"/>
            <a:ext cx="2828579" cy="2121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F07B61-7204-49C8-9E1C-307C45927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78" y="3498581"/>
            <a:ext cx="3427590" cy="566658"/>
          </a:xfrm>
          <a:prstGeom prst="rect">
            <a:avLst/>
          </a:prstGeom>
        </p:spPr>
      </p:pic>
      <p:pic>
        <p:nvPicPr>
          <p:cNvPr id="15" name="Picture 1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25EBD39-611F-46C6-9926-B718115882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39" y="4204401"/>
            <a:ext cx="5713921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4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54E2486-3E82-4A10-9D8B-F5D2CC869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" y="1485000"/>
            <a:ext cx="3264000" cy="3264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AAD3E-0B43-4A0C-AE9D-64C0EF19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00" y="1557000"/>
            <a:ext cx="7978687" cy="2669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CA634-B0F7-4743-BB91-C11FAD584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01" y="4226288"/>
            <a:ext cx="2996084" cy="5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9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BBCC6D7-D8FE-48F3-86D2-5E7D41DD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817D1-F364-4521-9584-B5786656A75B}"/>
              </a:ext>
            </a:extLst>
          </p:cNvPr>
          <p:cNvSpPr txBox="1"/>
          <p:nvPr/>
        </p:nvSpPr>
        <p:spPr>
          <a:xfrm>
            <a:off x="0" y="242100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Ferramentas de </a:t>
            </a:r>
          </a:p>
          <a:p>
            <a:pPr algn="ctr"/>
            <a:r>
              <a:rPr lang="en-CA" sz="44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Desenvolvomento</a:t>
            </a:r>
            <a:endParaRPr lang="en-CA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327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665194"/>
            <a:ext cx="3308130" cy="1520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Ambientes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Desenvolvimento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Mais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Populares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0B460-0909-4A52-9CE1-AB8E559B7B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1042" y="261000"/>
            <a:ext cx="6252879" cy="6035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6EF8A-7A9B-4C4F-B06F-C7ED7C323C3D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4"/>
              </a:rPr>
              <a:t>Stack Overflow Developer Survey 2019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28375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629194"/>
            <a:ext cx="3308130" cy="1592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Bancos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Dados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420870-9ACE-481F-B57A-74C3E26397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000" y="573135"/>
            <a:ext cx="6841605" cy="57117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EB4AAE-6388-4F75-8AB8-7E4C88DEAC09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4"/>
              </a:rPr>
              <a:t>Stack Overflow Developer Survey 2019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56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93493156-965C-418F-9ABB-191EAF4C6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" y="-4010"/>
            <a:ext cx="12179400" cy="688233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431524-3577-49CC-A7AD-E23E072314CC}"/>
              </a:ext>
            </a:extLst>
          </p:cNvPr>
          <p:cNvSpPr/>
          <p:nvPr/>
        </p:nvSpPr>
        <p:spPr>
          <a:xfrm>
            <a:off x="4028320" y="909000"/>
            <a:ext cx="8184000" cy="2016000"/>
          </a:xfrm>
          <a:prstGeom prst="rect">
            <a:avLst/>
          </a:prstGeom>
          <a:solidFill>
            <a:srgbClr val="07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1F865-ACEF-4E3B-A59D-09FDBB3AB605}"/>
              </a:ext>
            </a:extLst>
          </p:cNvPr>
          <p:cNvSpPr/>
          <p:nvPr/>
        </p:nvSpPr>
        <p:spPr>
          <a:xfrm>
            <a:off x="30040" y="2335501"/>
            <a:ext cx="12179400" cy="1367999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24545-B772-400A-AA96-09C8363E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000" y="2061001"/>
            <a:ext cx="5376900" cy="1872000"/>
          </a:xfrm>
        </p:spPr>
        <p:txBody>
          <a:bodyPr>
            <a:normAutofit/>
          </a:bodyPr>
          <a:lstStyle/>
          <a:p>
            <a:r>
              <a:rPr lang="en-CA" sz="4800" b="1" dirty="0" err="1">
                <a:solidFill>
                  <a:schemeClr val="bg1"/>
                </a:solidFill>
              </a:rPr>
              <a:t>Carreira</a:t>
            </a:r>
            <a:r>
              <a:rPr lang="en-CA" sz="4800" b="1" dirty="0">
                <a:solidFill>
                  <a:schemeClr val="bg1"/>
                </a:solidFill>
              </a:rPr>
              <a:t> </a:t>
            </a:r>
            <a:r>
              <a:rPr lang="en-CA" sz="4800" b="1" dirty="0" err="1">
                <a:solidFill>
                  <a:schemeClr val="bg1"/>
                </a:solidFill>
              </a:rPr>
              <a:t>em</a:t>
            </a:r>
            <a:r>
              <a:rPr lang="en-CA" sz="4800" b="1" dirty="0">
                <a:solidFill>
                  <a:schemeClr val="bg1"/>
                </a:solidFill>
              </a:rPr>
              <a:t> TI</a:t>
            </a:r>
          </a:p>
        </p:txBody>
      </p:sp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58F66D02-7939-48CE-96DF-06111F10C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00" y="1305000"/>
            <a:ext cx="2705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6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752049"/>
            <a:ext cx="3308130" cy="134725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Satisfação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a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carreira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B3587F-FEC7-4FD8-824B-3B2670400D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000" y="2205000"/>
            <a:ext cx="7001243" cy="20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89" y="2759097"/>
            <a:ext cx="3776309" cy="13331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Satisfação</a:t>
            </a:r>
            <a:r>
              <a:rPr lang="en-US" sz="4000" dirty="0">
                <a:solidFill>
                  <a:srgbClr val="FFFFFF"/>
                </a:solidFill>
              </a:rPr>
              <a:t> com o </a:t>
            </a:r>
            <a:r>
              <a:rPr lang="en-US" sz="4000" dirty="0" err="1">
                <a:solidFill>
                  <a:srgbClr val="FFFFFF"/>
                </a:solidFill>
              </a:rPr>
              <a:t>emprego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6CE7C9-B4F8-42DD-8DBC-27D661CAA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8000" y="2421000"/>
            <a:ext cx="6874236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4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759097"/>
            <a:ext cx="3308130" cy="13331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Programa</a:t>
            </a:r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Hobby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66C1DF-779F-487B-84C0-7FF3D3A4F0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941" y="2838108"/>
            <a:ext cx="6302980" cy="11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5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FF367-6BFB-4860-B5A3-BEF5496C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8374"/>
            <a:ext cx="4977976" cy="145405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0000"/>
                </a:solidFill>
              </a:rPr>
              <a:t>Giordano </a:t>
            </a:r>
            <a:r>
              <a:rPr lang="en-CA" dirty="0" err="1">
                <a:solidFill>
                  <a:srgbClr val="000000"/>
                </a:solidFill>
              </a:rPr>
              <a:t>Lins</a:t>
            </a:r>
            <a:endParaRPr lang="en-CA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ADE177AE-E0AF-4383-9BC0-CF22DFFFE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r="1730" b="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008A-8D7E-40DF-9549-882097FF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4957" y="1315958"/>
            <a:ext cx="4977578" cy="2847971"/>
          </a:xfrm>
        </p:spPr>
        <p:txBody>
          <a:bodyPr anchor="ctr">
            <a:normAutofit/>
          </a:bodyPr>
          <a:lstStyle/>
          <a:p>
            <a:r>
              <a:rPr lang="en-CA" sz="2000" dirty="0">
                <a:solidFill>
                  <a:srgbClr val="000000"/>
                </a:solidFill>
              </a:rPr>
              <a:t>DevOps @ Genius Solutions</a:t>
            </a:r>
          </a:p>
          <a:p>
            <a:r>
              <a:rPr lang="en-CA" sz="2000" dirty="0">
                <a:solidFill>
                  <a:srgbClr val="000000"/>
                </a:solidFill>
              </a:rPr>
              <a:t>Co-</a:t>
            </a:r>
            <a:r>
              <a:rPr lang="en-CA" sz="2000" dirty="0" err="1">
                <a:solidFill>
                  <a:srgbClr val="000000"/>
                </a:solidFill>
              </a:rPr>
              <a:t>fundador</a:t>
            </a:r>
            <a:r>
              <a:rPr lang="en-CA" sz="2000" dirty="0">
                <a:solidFill>
                  <a:srgbClr val="000000"/>
                </a:solidFill>
              </a:rPr>
              <a:t> da Prospect </a:t>
            </a:r>
            <a:r>
              <a:rPr lang="en-CA" sz="2000" dirty="0" err="1">
                <a:solidFill>
                  <a:srgbClr val="000000"/>
                </a:solidFill>
              </a:rPr>
              <a:t>Soluções</a:t>
            </a:r>
            <a:r>
              <a:rPr lang="en-CA" sz="2000" dirty="0">
                <a:solidFill>
                  <a:srgbClr val="000000"/>
                </a:solidFill>
              </a:rPr>
              <a:t> </a:t>
            </a:r>
            <a:r>
              <a:rPr lang="en-CA" sz="2000" dirty="0" err="1">
                <a:solidFill>
                  <a:srgbClr val="000000"/>
                </a:solidFill>
              </a:rPr>
              <a:t>em</a:t>
            </a:r>
            <a:r>
              <a:rPr lang="en-CA" sz="2000" dirty="0">
                <a:solidFill>
                  <a:srgbClr val="000000"/>
                </a:solidFill>
              </a:rPr>
              <a:t> TI</a:t>
            </a:r>
          </a:p>
          <a:p>
            <a:r>
              <a:rPr lang="en-CA" sz="2000" dirty="0" err="1">
                <a:solidFill>
                  <a:srgbClr val="000000"/>
                </a:solidFill>
              </a:rPr>
              <a:t>Formação</a:t>
            </a:r>
            <a:r>
              <a:rPr lang="en-CA" sz="2000" dirty="0">
                <a:solidFill>
                  <a:srgbClr val="000000"/>
                </a:solidFill>
              </a:rPr>
              <a:t> </a:t>
            </a:r>
            <a:r>
              <a:rPr lang="en-CA" sz="2000" dirty="0" err="1">
                <a:solidFill>
                  <a:srgbClr val="000000"/>
                </a:solidFill>
              </a:rPr>
              <a:t>em</a:t>
            </a:r>
            <a:r>
              <a:rPr lang="en-CA" sz="2000" dirty="0">
                <a:solidFill>
                  <a:srgbClr val="000000"/>
                </a:solidFill>
              </a:rPr>
              <a:t> </a:t>
            </a:r>
            <a:r>
              <a:rPr lang="en-CA" sz="2000" dirty="0" err="1">
                <a:solidFill>
                  <a:srgbClr val="000000"/>
                </a:solidFill>
              </a:rPr>
              <a:t>Administração</a:t>
            </a:r>
            <a:r>
              <a:rPr lang="en-CA" sz="2000" dirty="0">
                <a:solidFill>
                  <a:srgbClr val="000000"/>
                </a:solidFill>
              </a:rPr>
              <a:t> de </a:t>
            </a:r>
            <a:r>
              <a:rPr lang="en-CA" sz="2000" dirty="0" err="1">
                <a:solidFill>
                  <a:srgbClr val="000000"/>
                </a:solidFill>
              </a:rPr>
              <a:t>Empresas</a:t>
            </a:r>
            <a:r>
              <a:rPr lang="en-CA" sz="2000" dirty="0">
                <a:solidFill>
                  <a:srgbClr val="000000"/>
                </a:solidFill>
              </a:rPr>
              <a:t> e </a:t>
            </a:r>
            <a:r>
              <a:rPr lang="en-CA" sz="2000" dirty="0" err="1">
                <a:solidFill>
                  <a:srgbClr val="000000"/>
                </a:solidFill>
              </a:rPr>
              <a:t>em</a:t>
            </a:r>
            <a:r>
              <a:rPr lang="en-CA" sz="2000" dirty="0">
                <a:solidFill>
                  <a:srgbClr val="000000"/>
                </a:solidFill>
              </a:rPr>
              <a:t> </a:t>
            </a:r>
            <a:r>
              <a:rPr lang="en-CA" sz="2000" dirty="0" err="1">
                <a:solidFill>
                  <a:srgbClr val="000000"/>
                </a:solidFill>
              </a:rPr>
              <a:t>Análise</a:t>
            </a:r>
            <a:r>
              <a:rPr lang="en-CA" sz="2000" dirty="0">
                <a:solidFill>
                  <a:srgbClr val="000000"/>
                </a:solidFill>
              </a:rPr>
              <a:t> e </a:t>
            </a:r>
            <a:r>
              <a:rPr lang="en-CA" sz="2000" dirty="0" err="1">
                <a:solidFill>
                  <a:srgbClr val="000000"/>
                </a:solidFill>
              </a:rPr>
              <a:t>Desenvolvimento</a:t>
            </a:r>
            <a:r>
              <a:rPr lang="en-CA" sz="2000" dirty="0">
                <a:solidFill>
                  <a:srgbClr val="000000"/>
                </a:solidFill>
              </a:rPr>
              <a:t> de Software</a:t>
            </a:r>
          </a:p>
          <a:p>
            <a:r>
              <a:rPr lang="en-CA" sz="2000" dirty="0">
                <a:solidFill>
                  <a:srgbClr val="000000"/>
                </a:solidFill>
              </a:rPr>
              <a:t>MCP (Microsoft Certified Professional)</a:t>
            </a:r>
          </a:p>
          <a:p>
            <a:r>
              <a:rPr lang="en-CA" sz="2000" dirty="0">
                <a:solidFill>
                  <a:srgbClr val="000000"/>
                </a:solidFill>
              </a:rPr>
              <a:t>MCTS (Microsoft </a:t>
            </a:r>
            <a:r>
              <a:rPr lang="en-CA" sz="2000" dirty="0" err="1">
                <a:solidFill>
                  <a:srgbClr val="000000"/>
                </a:solidFill>
              </a:rPr>
              <a:t>Cretified</a:t>
            </a:r>
            <a:r>
              <a:rPr lang="en-CA" sz="2000" dirty="0">
                <a:solidFill>
                  <a:srgbClr val="000000"/>
                </a:solidFill>
              </a:rPr>
              <a:t> Technology Specialist)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8DE06-C92E-47ED-A29C-00B1F2517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028" y="4437000"/>
            <a:ext cx="616196" cy="61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0455D-A78F-4B06-AD94-8E76911B0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717" y="5105309"/>
            <a:ext cx="612675" cy="61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6E056-E4CD-4BEF-A8DC-13BB30148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418" y="5785454"/>
            <a:ext cx="616196" cy="66754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62C5B5-12EE-4E39-B5CB-EA2372B435B8}"/>
              </a:ext>
            </a:extLst>
          </p:cNvPr>
          <p:cNvSpPr txBox="1">
            <a:spLocks/>
          </p:cNvSpPr>
          <p:nvPr/>
        </p:nvSpPr>
        <p:spPr>
          <a:xfrm>
            <a:off x="6912003" y="4029188"/>
            <a:ext cx="4977578" cy="2847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 err="1">
                <a:solidFill>
                  <a:srgbClr val="000000"/>
                </a:solidFill>
              </a:rPr>
              <a:t>linsgiordano</a:t>
            </a:r>
            <a:endParaRPr lang="en-CA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CA" sz="11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00"/>
                </a:solidFill>
              </a:rPr>
              <a:t>GiordanoLins</a:t>
            </a:r>
            <a:endParaRPr lang="en-CA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CA" sz="105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CA" sz="2400" dirty="0" err="1">
                <a:solidFill>
                  <a:srgbClr val="000000"/>
                </a:solidFill>
              </a:rPr>
              <a:t>GiordanoLins</a:t>
            </a:r>
            <a:endParaRPr lang="en-CA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532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543169"/>
            <a:ext cx="3308130" cy="176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Fatores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importantes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emprego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60C6BC-51A7-4A04-9A2D-9B542F4081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000" y="1699338"/>
            <a:ext cx="7177891" cy="34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9BE01D-A7AC-4F8E-9504-E2126377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00" y="0"/>
            <a:ext cx="8616000" cy="686818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E43DAC-C6E0-485F-9BFB-A0D419A2F001}"/>
              </a:ext>
            </a:extLst>
          </p:cNvPr>
          <p:cNvSpPr/>
          <p:nvPr/>
        </p:nvSpPr>
        <p:spPr>
          <a:xfrm>
            <a:off x="27160" y="2565000"/>
            <a:ext cx="12179400" cy="1367999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C45936-6E46-470D-BDF8-1ED04B0C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120" y="2744998"/>
            <a:ext cx="8616000" cy="1008001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 err="1">
                <a:solidFill>
                  <a:schemeClr val="bg1"/>
                </a:solidFill>
              </a:rPr>
              <a:t>Fatos</a:t>
            </a:r>
            <a:r>
              <a:rPr lang="en-CA" sz="4800" b="1" dirty="0">
                <a:solidFill>
                  <a:schemeClr val="bg1"/>
                </a:solidFill>
              </a:rPr>
              <a:t> e </a:t>
            </a:r>
            <a:r>
              <a:rPr lang="en-CA" sz="4800" b="1" dirty="0" err="1">
                <a:solidFill>
                  <a:schemeClr val="bg1"/>
                </a:solidFill>
              </a:rPr>
              <a:t>Curiosidades</a:t>
            </a:r>
            <a:endParaRPr lang="en-CA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5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579097"/>
            <a:ext cx="3308130" cy="16931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quanto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tempo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aprendeu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programar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BBB46A-F944-4E77-8ADE-204D0C863D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376" y="1233000"/>
            <a:ext cx="6313498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399097"/>
            <a:ext cx="3308130" cy="20531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 que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idade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escreveu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primeira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linha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EC0D7D-BC9F-4245-B0E6-8856F43638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167" y="1197000"/>
            <a:ext cx="5980075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130" y="3025194"/>
            <a:ext cx="3308130" cy="800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Educação</a:t>
            </a:r>
            <a:endParaRPr lang="en-US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4A7C95-0524-418B-AD44-90F5D20267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999" y="1985674"/>
            <a:ext cx="7105607" cy="317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8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33" y="2906380"/>
            <a:ext cx="2302792" cy="800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Etnia</a:t>
            </a:r>
            <a:endParaRPr lang="en-US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6A30C05-F969-4548-969F-D763D9E183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000" y="1756176"/>
            <a:ext cx="6771934" cy="295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FA5A22-1CB2-4260-8AD0-D5DA41DA1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000" y="3357000"/>
            <a:ext cx="1858451" cy="31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747" y="3025194"/>
            <a:ext cx="2237555" cy="800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Gênero</a:t>
            </a:r>
            <a:endParaRPr lang="en-US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E3D7BF-5C04-4DE3-91A0-0AB61CF6FE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041" y="852650"/>
            <a:ext cx="6994206" cy="1195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79F2F-FEA6-4185-B488-86064CFB6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80" y="1835124"/>
            <a:ext cx="69246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45" y="3025194"/>
            <a:ext cx="3308130" cy="800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Faixa</a:t>
            </a:r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etária</a:t>
            </a:r>
            <a:endParaRPr lang="en-US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59C114-A7FB-4D9D-BEA9-A0EC81CDB9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1999" y="1297193"/>
            <a:ext cx="6565725" cy="43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69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3D8CC6-BFA3-4869-8B4E-6F7095C44E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000" y="781712"/>
            <a:ext cx="7070771" cy="246317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178E9-D772-401C-8D1D-4BEEC44E37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28" y="4149000"/>
            <a:ext cx="7113117" cy="120542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14E5CC-B634-4FB0-8B09-611681E60E8B}"/>
              </a:ext>
            </a:extLst>
          </p:cNvPr>
          <p:cNvSpPr txBox="1">
            <a:spLocks/>
          </p:cNvSpPr>
          <p:nvPr/>
        </p:nvSpPr>
        <p:spPr>
          <a:xfrm>
            <a:off x="768000" y="1557000"/>
            <a:ext cx="3551042" cy="8780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Com que </a:t>
            </a:r>
            <a:r>
              <a:rPr lang="en-US" sz="2800" dirty="0" err="1">
                <a:solidFill>
                  <a:srgbClr val="FFFFFF"/>
                </a:solidFill>
              </a:rPr>
              <a:t>frequência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trabalha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remotamente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B4F3F7-47C0-4F20-A5C0-40F20F78C73F}"/>
              </a:ext>
            </a:extLst>
          </p:cNvPr>
          <p:cNvSpPr txBox="1">
            <a:spLocks/>
          </p:cNvSpPr>
          <p:nvPr/>
        </p:nvSpPr>
        <p:spPr>
          <a:xfrm>
            <a:off x="768000" y="4422942"/>
            <a:ext cx="3308130" cy="555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Onde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quer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trabalhar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99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430615"/>
            <a:ext cx="3308130" cy="11891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Visitas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Stack Overflow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4DC93-E5F8-4CD6-92EC-3FF7F42120B3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FD7952-0401-44D1-94B0-0E2B73B680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2288" y="1916882"/>
            <a:ext cx="7131712" cy="22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9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E281A-3A89-4964-B47A-8D6E9603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</a:rPr>
              <a:t>A Gartner </a:t>
            </a:r>
            <a:r>
              <a:rPr lang="en-US" sz="2200" b="1" dirty="0" err="1">
                <a:solidFill>
                  <a:srgbClr val="FFFFFF"/>
                </a:solidFill>
              </a:rPr>
              <a:t>diz</a:t>
            </a:r>
            <a:r>
              <a:rPr lang="en-US" sz="2200" b="1" dirty="0">
                <a:solidFill>
                  <a:srgbClr val="FFFFFF"/>
                </a:solidFill>
              </a:rPr>
              <a:t> que </a:t>
            </a:r>
            <a:r>
              <a:rPr lang="en-US" sz="2200" b="1" dirty="0" err="1">
                <a:solidFill>
                  <a:srgbClr val="FFFFFF"/>
                </a:solidFill>
              </a:rPr>
              <a:t>os</a:t>
            </a:r>
            <a:r>
              <a:rPr lang="en-US" sz="2200" b="1" dirty="0">
                <a:solidFill>
                  <a:srgbClr val="FFFFFF"/>
                </a:solidFill>
              </a:rPr>
              <a:t> </a:t>
            </a:r>
            <a:r>
              <a:rPr lang="en-US" sz="2200" b="1" dirty="0" err="1">
                <a:solidFill>
                  <a:srgbClr val="FFFFFF"/>
                </a:solidFill>
              </a:rPr>
              <a:t>gastos</a:t>
            </a:r>
            <a:r>
              <a:rPr lang="en-US" sz="2200" b="1" dirty="0">
                <a:solidFill>
                  <a:srgbClr val="FFFFFF"/>
                </a:solidFill>
              </a:rPr>
              <a:t> </a:t>
            </a:r>
            <a:r>
              <a:rPr lang="en-US" sz="2200" b="1" dirty="0" err="1">
                <a:solidFill>
                  <a:srgbClr val="FFFFFF"/>
                </a:solidFill>
              </a:rPr>
              <a:t>em</a:t>
            </a:r>
            <a:r>
              <a:rPr lang="en-US" sz="2200" b="1" dirty="0">
                <a:solidFill>
                  <a:srgbClr val="FFFFFF"/>
                </a:solidFill>
              </a:rPr>
              <a:t> TI </a:t>
            </a:r>
            <a:r>
              <a:rPr lang="en-US" sz="2200" b="1" dirty="0" err="1">
                <a:solidFill>
                  <a:srgbClr val="FFFFFF"/>
                </a:solidFill>
              </a:rPr>
              <a:t>vão</a:t>
            </a:r>
            <a:r>
              <a:rPr lang="en-US" sz="2200" b="1" dirty="0">
                <a:solidFill>
                  <a:srgbClr val="FFFFFF"/>
                </a:solidFill>
              </a:rPr>
              <a:t> </a:t>
            </a:r>
            <a:r>
              <a:rPr lang="en-US" sz="2200" b="1" dirty="0" err="1">
                <a:solidFill>
                  <a:srgbClr val="FFFFFF"/>
                </a:solidFill>
              </a:rPr>
              <a:t>crescer</a:t>
            </a:r>
            <a:r>
              <a:rPr lang="en-US" sz="2200" b="1" dirty="0">
                <a:solidFill>
                  <a:srgbClr val="FFFFFF"/>
                </a:solidFill>
              </a:rPr>
              <a:t> 3.7% </a:t>
            </a:r>
            <a:r>
              <a:rPr lang="en-US" sz="2200" b="1" dirty="0" err="1">
                <a:solidFill>
                  <a:srgbClr val="FFFFFF"/>
                </a:solidFill>
              </a:rPr>
              <a:t>em</a:t>
            </a:r>
            <a:r>
              <a:rPr lang="en-US" sz="2200" b="1" dirty="0">
                <a:solidFill>
                  <a:srgbClr val="FFFFFF"/>
                </a:solidFill>
              </a:rPr>
              <a:t> 2020</a:t>
            </a:r>
            <a:endParaRPr lang="en-CA" sz="2200" dirty="0">
              <a:solidFill>
                <a:srgbClr val="FFFFF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080BBA8-5695-4089-8F40-C4BC1F0E7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000" y="1773000"/>
            <a:ext cx="65696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 1. Worldwide IT Spending Forecast (Billions of U.S. Dollars)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888743-B228-491A-9DB1-C5E4EBA7C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43531"/>
              </p:ext>
            </p:extLst>
          </p:nvPr>
        </p:nvGraphicFramePr>
        <p:xfrm>
          <a:off x="4008000" y="2165721"/>
          <a:ext cx="7357656" cy="35402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40001">
                  <a:extLst>
                    <a:ext uri="{9D8B030D-6E8A-4147-A177-3AD203B41FA5}">
                      <a16:colId xmlns:a16="http://schemas.microsoft.com/office/drawing/2014/main" val="1004956794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2138013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2069693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97153289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51233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778390514"/>
                    </a:ext>
                  </a:extLst>
                </a:gridCol>
                <a:gridCol w="1093655">
                  <a:extLst>
                    <a:ext uri="{9D8B030D-6E8A-4147-A177-3AD203B41FA5}">
                      <a16:colId xmlns:a16="http://schemas.microsoft.com/office/drawing/2014/main" val="1974498474"/>
                    </a:ext>
                  </a:extLst>
                </a:gridCol>
              </a:tblGrid>
              <a:tr h="829968">
                <a:tc>
                  <a:txBody>
                    <a:bodyPr/>
                    <a:lstStyle/>
                    <a:p>
                      <a:r>
                        <a:rPr lang="en-CA" sz="1600" dirty="0"/>
                        <a:t> 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2019</a:t>
                      </a:r>
                      <a:endParaRPr lang="en-CA" sz="1600" dirty="0"/>
                    </a:p>
                    <a:p>
                      <a:r>
                        <a:rPr lang="en-CA" sz="1600" b="1" dirty="0"/>
                        <a:t>Spending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2019</a:t>
                      </a:r>
                      <a:endParaRPr lang="en-CA" sz="1600"/>
                    </a:p>
                    <a:p>
                      <a:r>
                        <a:rPr lang="en-CA" sz="1600" b="1"/>
                        <a:t>Growth (%)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2020</a:t>
                      </a:r>
                      <a:endParaRPr lang="en-CA" sz="1600"/>
                    </a:p>
                    <a:p>
                      <a:r>
                        <a:rPr lang="en-CA" sz="1600" b="1"/>
                        <a:t>Spending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2020</a:t>
                      </a:r>
                      <a:endParaRPr lang="en-CA" sz="1600"/>
                    </a:p>
                    <a:p>
                      <a:r>
                        <a:rPr lang="en-CA" sz="1600" b="1"/>
                        <a:t>Growth (%)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2021 Spending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2021 Growth (%)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790231"/>
                  </a:ext>
                </a:extLst>
              </a:tr>
              <a:tr h="589984">
                <a:tc>
                  <a:txBody>
                    <a:bodyPr/>
                    <a:lstStyle/>
                    <a:p>
                      <a:r>
                        <a:rPr lang="en-CA" sz="1600" dirty="0"/>
                        <a:t>Data Center Systems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205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-2.5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210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2.6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212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1.0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5572078"/>
                  </a:ext>
                </a:extLst>
              </a:tr>
              <a:tr h="589984">
                <a:tc>
                  <a:txBody>
                    <a:bodyPr/>
                    <a:lstStyle/>
                    <a:p>
                      <a:r>
                        <a:rPr lang="en-CA" sz="1600"/>
                        <a:t>Enterprise Software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457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8.8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507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10.9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560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10.5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8996626"/>
                  </a:ext>
                </a:extLst>
              </a:tr>
              <a:tr h="313429">
                <a:tc>
                  <a:txBody>
                    <a:bodyPr/>
                    <a:lstStyle/>
                    <a:p>
                      <a:r>
                        <a:rPr lang="en-CA" sz="1600"/>
                        <a:t>Devices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675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-5.3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683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1.2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685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0.4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408565"/>
                  </a:ext>
                </a:extLst>
              </a:tr>
              <a:tr h="313429">
                <a:tc>
                  <a:txBody>
                    <a:bodyPr/>
                    <a:lstStyle/>
                    <a:p>
                      <a:r>
                        <a:rPr lang="en-CA" sz="1600"/>
                        <a:t>IT Services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1,031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3.7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1,088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5.5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1,147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5.5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94867718"/>
                  </a:ext>
                </a:extLst>
              </a:tr>
              <a:tr h="589984">
                <a:tc>
                  <a:txBody>
                    <a:bodyPr/>
                    <a:lstStyle/>
                    <a:p>
                      <a:r>
                        <a:rPr lang="en-CA" sz="1600" dirty="0"/>
                        <a:t>Communications Services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1,364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-1.1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1,384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/>
                        <a:t>1,413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2.1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8808105"/>
                  </a:ext>
                </a:extLst>
              </a:tr>
              <a:tr h="313429">
                <a:tc>
                  <a:txBody>
                    <a:bodyPr/>
                    <a:lstStyle/>
                    <a:p>
                      <a:r>
                        <a:rPr lang="en-CA" sz="1600" b="1" dirty="0"/>
                        <a:t>Overall IT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3,732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0.4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3,872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3.7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/>
                        <a:t>4,018</a:t>
                      </a:r>
                      <a:endParaRPr lang="en-CA" sz="16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CA" sz="1600" b="1" dirty="0"/>
                        <a:t>3.8</a:t>
                      </a:r>
                      <a:endParaRPr lang="en-CA" sz="16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338755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183E791-F02F-4E36-A46B-086DE7AEA439}"/>
              </a:ext>
            </a:extLst>
          </p:cNvPr>
          <p:cNvSpPr/>
          <p:nvPr/>
        </p:nvSpPr>
        <p:spPr>
          <a:xfrm>
            <a:off x="3936000" y="5765887"/>
            <a:ext cx="3441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Source: Gartner (October 2019)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FF81F-7A0F-4B19-B411-D21C90CB5025}"/>
              </a:ext>
            </a:extLst>
          </p:cNvPr>
          <p:cNvSpPr txBox="1"/>
          <p:nvPr/>
        </p:nvSpPr>
        <p:spPr>
          <a:xfrm>
            <a:off x="4008000" y="410054"/>
            <a:ext cx="7450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Os</a:t>
            </a:r>
            <a:r>
              <a:rPr lang="en-US" sz="3200" b="1" dirty="0"/>
              <a:t> </a:t>
            </a:r>
            <a:r>
              <a:rPr lang="en-US" sz="3200" b="1" dirty="0" err="1"/>
              <a:t>gastos</a:t>
            </a:r>
            <a:r>
              <a:rPr lang="en-US" sz="3200" b="1" dirty="0"/>
              <a:t> com TI no </a:t>
            </a:r>
            <a:r>
              <a:rPr lang="en-US" sz="3200" b="1" dirty="0" err="1"/>
              <a:t>mundo</a:t>
            </a:r>
            <a:r>
              <a:rPr lang="en-US" sz="3200" b="1" dirty="0"/>
              <a:t> </a:t>
            </a:r>
            <a:r>
              <a:rPr lang="en-US" sz="3200" b="1" dirty="0" err="1"/>
              <a:t>tem</a:t>
            </a:r>
            <a:r>
              <a:rPr lang="en-US" sz="3200" b="1" dirty="0"/>
              <a:t> </a:t>
            </a:r>
            <a:r>
              <a:rPr lang="en-US" sz="3200" b="1" dirty="0" err="1"/>
              <a:t>projeção</a:t>
            </a:r>
            <a:r>
              <a:rPr lang="en-US" sz="3200" b="1" dirty="0"/>
              <a:t> </a:t>
            </a:r>
          </a:p>
          <a:p>
            <a:r>
              <a:rPr lang="en-US" sz="3200" b="1" dirty="0"/>
              <a:t>de $3.7 </a:t>
            </a:r>
            <a:r>
              <a:rPr lang="en-US" sz="3200" b="1" dirty="0" err="1"/>
              <a:t>trilhões</a:t>
            </a:r>
            <a:r>
              <a:rPr lang="en-US" sz="3200" b="1" dirty="0"/>
              <a:t> </a:t>
            </a:r>
            <a:r>
              <a:rPr lang="en-US" sz="3200" b="1" dirty="0" err="1"/>
              <a:t>em</a:t>
            </a:r>
            <a:r>
              <a:rPr lang="en-US" sz="3200" b="1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223944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D6FBA-EF2D-47E7-8C55-3BBF9B77F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786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0A9F3-0373-4A23-91F3-D5FF2AE1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46" y="1198418"/>
            <a:ext cx="3200400" cy="4461163"/>
          </a:xfrm>
        </p:spPr>
        <p:txBody>
          <a:bodyPr>
            <a:normAutofit/>
          </a:bodyPr>
          <a:lstStyle/>
          <a:p>
            <a:r>
              <a:rPr lang="en-CA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Gastos</a:t>
            </a:r>
            <a:r>
              <a:rPr lang="en-CA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com </a:t>
            </a:r>
            <a:r>
              <a:rPr lang="en-CA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Computação</a:t>
            </a:r>
            <a:r>
              <a:rPr lang="en-CA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CA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</a:t>
            </a:r>
            <a:r>
              <a:rPr lang="en-CA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CA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Nuvem</a:t>
            </a:r>
            <a:endParaRPr lang="en-CA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4A206D30-DCA3-4897-83DC-3F15790A6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000" y="298360"/>
            <a:ext cx="5034565" cy="6010640"/>
          </a:xfrm>
        </p:spPr>
      </p:pic>
    </p:spTree>
    <p:extLst>
      <p:ext uri="{BB962C8B-B14F-4D97-AF65-F5344CB8AC3E}">
        <p14:creationId xmlns:p14="http://schemas.microsoft.com/office/powerpoint/2010/main" val="41310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EEFDF72-00AC-4C63-A96B-ACA394613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393D5-7BC4-4ADC-8EE7-3872238AF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6" y="1917000"/>
            <a:ext cx="4572000" cy="257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817D1-F364-4521-9584-B5786656A75B}"/>
              </a:ext>
            </a:extLst>
          </p:cNvPr>
          <p:cNvSpPr txBox="1"/>
          <p:nvPr/>
        </p:nvSpPr>
        <p:spPr>
          <a:xfrm>
            <a:off x="6667246" y="621000"/>
            <a:ext cx="51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latin typeface="+mj-lt"/>
              </a:rPr>
              <a:t>O Mercado de </a:t>
            </a:r>
            <a:r>
              <a:rPr lang="en-CA" sz="3200" b="1" dirty="0" err="1">
                <a:solidFill>
                  <a:schemeClr val="bg1"/>
                </a:solidFill>
                <a:latin typeface="+mj-lt"/>
              </a:rPr>
              <a:t>Desenvolvimento</a:t>
            </a:r>
            <a:r>
              <a:rPr lang="en-CA" sz="3200" b="1" dirty="0">
                <a:solidFill>
                  <a:schemeClr val="bg1"/>
                </a:solidFill>
                <a:latin typeface="+mj-lt"/>
              </a:rPr>
              <a:t> de Software</a:t>
            </a:r>
          </a:p>
        </p:txBody>
      </p:sp>
    </p:spTree>
    <p:extLst>
      <p:ext uri="{BB962C8B-B14F-4D97-AF65-F5344CB8AC3E}">
        <p14:creationId xmlns:p14="http://schemas.microsoft.com/office/powerpoint/2010/main" val="279078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3" y="2809194"/>
            <a:ext cx="3776802" cy="1232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Salário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por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desenvolvedor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3824B-7E5C-4E66-9E68-106A1CE0BF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000" y="109032"/>
            <a:ext cx="6941025" cy="6425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982987-41C4-4B55-9834-93695DCFBF01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286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DD4DA-38FF-49F6-AD15-8C0397BD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9" y="2809194"/>
            <a:ext cx="3308130" cy="1232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Linguagem</a:t>
            </a:r>
            <a:r>
              <a:rPr lang="en-US" sz="4000" dirty="0">
                <a:solidFill>
                  <a:schemeClr val="bg1"/>
                </a:solidFill>
              </a:rPr>
              <a:t> de </a:t>
            </a:r>
            <a:r>
              <a:rPr lang="en-US" sz="4000" dirty="0" err="1">
                <a:solidFill>
                  <a:schemeClr val="bg1"/>
                </a:solidFill>
              </a:rPr>
              <a:t>Programaçao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A00ABD-2594-4006-8EBB-F4D338422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" b="2166"/>
          <a:stretch/>
        </p:blipFill>
        <p:spPr>
          <a:xfrm>
            <a:off x="4944000" y="282060"/>
            <a:ext cx="5040000" cy="619746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1A40C2-A01F-4B03-A1A7-72304395B856}"/>
              </a:ext>
            </a:extLst>
          </p:cNvPr>
          <p:cNvSpPr txBox="1"/>
          <p:nvPr/>
        </p:nvSpPr>
        <p:spPr>
          <a:xfrm>
            <a:off x="9259544" y="6538195"/>
            <a:ext cx="2899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Fonte: </a:t>
            </a:r>
            <a:r>
              <a:rPr lang="en-US" sz="1100" b="1" dirty="0">
                <a:hlinkClick r:id="rId3"/>
              </a:rPr>
              <a:t>Stack Overflow Developer Survey 2019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7714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246FC68-137F-44EB-BCBE-84FFA08334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9920" y="765000"/>
            <a:ext cx="8430822" cy="507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48FA86-CB65-404F-9CCF-56764F941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0" y="1917000"/>
            <a:ext cx="3643779" cy="34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9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0430BF-0B59-4D26-B956-77C38C4C0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5" y="4695084"/>
            <a:ext cx="3849476" cy="216291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7628C-3926-4643-A0E6-738B16A88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00" y="1629000"/>
            <a:ext cx="7547250" cy="268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BDE8F-FEB0-44F9-AF41-97051AE44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41" y="4437000"/>
            <a:ext cx="7159168" cy="536213"/>
          </a:xfrm>
          <a:prstGeom prst="rect">
            <a:avLst/>
          </a:prstGeom>
        </p:spPr>
      </p:pic>
      <p:pic>
        <p:nvPicPr>
          <p:cNvPr id="9" name="Picture 8" descr="A picture containing clock, sign&#10;&#10;Description automatically generated">
            <a:extLst>
              <a:ext uri="{FF2B5EF4-FFF2-40B4-BE49-F238E27FC236}">
                <a16:creationId xmlns:a16="http://schemas.microsoft.com/office/drawing/2014/main" id="{42C842AC-BE8D-47D8-9150-52F62C7DD4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999" y="2078959"/>
            <a:ext cx="1944001" cy="20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2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460</Words>
  <Application>Microsoft Office PowerPoint</Application>
  <PresentationFormat>Widescreen</PresentationFormat>
  <Paragraphs>133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Tendências do Mercado de Desenvolvimento de Software</vt:lpstr>
      <vt:lpstr>Giordano Lins</vt:lpstr>
      <vt:lpstr>A Gartner diz que os gastos em TI vão crescer 3.7% em 2020</vt:lpstr>
      <vt:lpstr>Gastos com Computação em Nuvem</vt:lpstr>
      <vt:lpstr>PowerPoint Presentation</vt:lpstr>
      <vt:lpstr>Salário por tipo de desenvolvedor</vt:lpstr>
      <vt:lpstr>Linguagem de Programaçao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Ambientes de Desenvolvimento Mais Populares</vt:lpstr>
      <vt:lpstr>Bancos de Dados</vt:lpstr>
      <vt:lpstr>Carreira em TI</vt:lpstr>
      <vt:lpstr>Satisfação com a carreira</vt:lpstr>
      <vt:lpstr>Satisfação com o emprego</vt:lpstr>
      <vt:lpstr>Programa como Hobby</vt:lpstr>
      <vt:lpstr>Fatores mais importantes no emprego</vt:lpstr>
      <vt:lpstr>Fatos e Curiosidades</vt:lpstr>
      <vt:lpstr>Há quanto tempo aprendeu a programar</vt:lpstr>
      <vt:lpstr>Com que idade escreveu a primeira linha de código</vt:lpstr>
      <vt:lpstr>Educação</vt:lpstr>
      <vt:lpstr>Etnia</vt:lpstr>
      <vt:lpstr>Gênero</vt:lpstr>
      <vt:lpstr>Faixa etária</vt:lpstr>
      <vt:lpstr>PowerPoint Presentation</vt:lpstr>
      <vt:lpstr>Visitas ao Stack Overflow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do Mercado de Desenvolvimento de Software</dc:title>
  <dc:creator>Giordano</dc:creator>
  <cp:lastModifiedBy>Prospect IT</cp:lastModifiedBy>
  <cp:revision>7</cp:revision>
  <dcterms:created xsi:type="dcterms:W3CDTF">2020-06-06T16:58:08Z</dcterms:created>
  <dcterms:modified xsi:type="dcterms:W3CDTF">2020-11-23T21:58:02Z</dcterms:modified>
</cp:coreProperties>
</file>